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1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B4B30-61B7-41EF-8483-ED37AE563B5C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E5F05-A832-4DE6-A6C5-94330E92E2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4E5F05-A832-4DE6-A6C5-94330E92E241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1294B44-1142-4C2B-8DD7-A1CF4247430E}" type="datetimeFigureOut">
              <a:rPr lang="en-US" smtClean="0"/>
              <a:t>7/6/2010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BC358E8-60A1-4123-B6E8-B404CCEE74D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png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371600"/>
            <a:ext cx="6934200" cy="1546225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A Bayesian Method for Rank </a:t>
            </a:r>
            <a:r>
              <a:rPr lang="en-US" sz="4000" b="1" dirty="0" err="1" smtClean="0">
                <a:solidFill>
                  <a:srgbClr val="0070C0"/>
                </a:solidFill>
              </a:rPr>
              <a:t>Agreggation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505200"/>
            <a:ext cx="7406640" cy="1752600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Xuxin</a:t>
            </a:r>
            <a:r>
              <a:rPr lang="en-US" sz="2400" dirty="0" smtClean="0"/>
              <a:t> Liu, </a:t>
            </a:r>
            <a:r>
              <a:rPr lang="en-US" sz="2400" dirty="0" err="1" smtClean="0"/>
              <a:t>Jiong</a:t>
            </a:r>
            <a:r>
              <a:rPr lang="en-US" sz="2400" dirty="0" smtClean="0"/>
              <a:t> Du, </a:t>
            </a:r>
            <a:r>
              <a:rPr lang="en-US" sz="2400" dirty="0" err="1" smtClean="0"/>
              <a:t>Ke</a:t>
            </a:r>
            <a:r>
              <a:rPr lang="en-US" sz="2400" dirty="0" smtClean="0"/>
              <a:t> Deng, and Jun S Liu</a:t>
            </a:r>
          </a:p>
          <a:p>
            <a:r>
              <a:rPr lang="en-US" sz="2400" dirty="0" smtClean="0"/>
              <a:t>Department of Statistics</a:t>
            </a:r>
          </a:p>
          <a:p>
            <a:r>
              <a:rPr lang="en-US" sz="2400" dirty="0" smtClean="0"/>
              <a:t>Harvard University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2162"/>
          </a:xfrm>
        </p:spPr>
        <p:txBody>
          <a:bodyPr/>
          <a:lstStyle/>
          <a:p>
            <a:r>
              <a:rPr lang="en-US" dirty="0" smtClean="0"/>
              <a:t>MC4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43000"/>
            <a:ext cx="7498080" cy="5105400"/>
          </a:xfrm>
        </p:spPr>
        <p:txBody>
          <a:bodyPr/>
          <a:lstStyle/>
          <a:p>
            <a:r>
              <a:rPr lang="en-US" dirty="0" smtClean="0"/>
              <a:t>The method is usually applied to rank the top</a:t>
            </a:r>
            <a:r>
              <a:rPr lang="en-US" i="1" dirty="0" smtClean="0"/>
              <a:t> K </a:t>
            </a:r>
            <a:r>
              <a:rPr lang="en-US" dirty="0" smtClean="0"/>
              <a:t>candidates,  so </a:t>
            </a:r>
            <a:r>
              <a:rPr lang="en-US" i="1" dirty="0" smtClean="0"/>
              <a:t>P</a:t>
            </a:r>
            <a:r>
              <a:rPr lang="en-US" dirty="0" smtClean="0"/>
              <a:t> is </a:t>
            </a:r>
            <a:r>
              <a:rPr lang="en-US" i="1" dirty="0" smtClean="0"/>
              <a:t>K</a:t>
            </a:r>
            <a:r>
              <a:rPr lang="en-US" dirty="0" smtClean="0">
                <a:sym typeface="Symbol"/>
              </a:rPr>
              <a:t></a:t>
            </a:r>
            <a:r>
              <a:rPr lang="en-US" i="1" dirty="0" smtClean="0"/>
              <a:t>K</a:t>
            </a:r>
            <a:r>
              <a:rPr lang="en-US" dirty="0" smtClean="0"/>
              <a:t> matrix</a:t>
            </a:r>
          </a:p>
          <a:p>
            <a:pPr lvl="1"/>
            <a:r>
              <a:rPr lang="en-US" dirty="0" smtClean="0"/>
              <a:t>Let U be the list of genes that hare ranked as top K at least once in some experiment</a:t>
            </a:r>
          </a:p>
          <a:p>
            <a:pPr lvl="1"/>
            <a:r>
              <a:rPr lang="en-US" dirty="0" smtClean="0"/>
              <a:t>For each pair of genes in U, let            if for a majority of experiments </a:t>
            </a:r>
            <a:r>
              <a:rPr lang="en-US" i="1" dirty="0" err="1" smtClean="0"/>
              <a:t>i</a:t>
            </a:r>
            <a:r>
              <a:rPr lang="en-US" dirty="0" smtClean="0"/>
              <a:t> is ranked above </a:t>
            </a:r>
            <a:r>
              <a:rPr lang="en-US" i="1" dirty="0" smtClean="0"/>
              <a:t>j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Define</a:t>
            </a:r>
          </a:p>
          <a:p>
            <a:pPr lvl="1"/>
            <a:r>
              <a:rPr lang="en-US" dirty="0" smtClean="0"/>
              <a:t>Make P </a:t>
            </a:r>
            <a:r>
              <a:rPr lang="en-US" dirty="0" err="1" smtClean="0"/>
              <a:t>ergodic</a:t>
            </a:r>
            <a:r>
              <a:rPr lang="en-US" dirty="0" smtClean="0"/>
              <a:t> by mixing: </a:t>
            </a:r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623050" y="3173104"/>
          <a:ext cx="996950" cy="511947"/>
        </p:xfrm>
        <a:graphic>
          <a:graphicData uri="http://schemas.openxmlformats.org/presentationml/2006/ole">
            <p:oleObj spid="_x0000_s7170" name="Equation" r:id="rId3" imgW="469800" imgH="241200" progId="Equation.DSMT4">
              <p:embed/>
            </p:oleObj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3276600" y="4099560"/>
          <a:ext cx="3502025" cy="511175"/>
        </p:xfrm>
        <a:graphic>
          <a:graphicData uri="http://schemas.openxmlformats.org/presentationml/2006/ole">
            <p:oleObj spid="_x0000_s7171" name="Equation" r:id="rId4" imgW="1650960" imgH="241200" progId="Equation.DSMT4">
              <p:embed/>
            </p:oleObj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409825" y="5245100"/>
          <a:ext cx="5387975" cy="538163"/>
        </p:xfrm>
        <a:graphic>
          <a:graphicData uri="http://schemas.openxmlformats.org/presentationml/2006/ole">
            <p:oleObj spid="_x0000_s7172" name="Equation" r:id="rId5" imgW="2539800" imgH="2538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method can be viewed as a variation of the simple majority vote</a:t>
            </a:r>
          </a:p>
          <a:p>
            <a:r>
              <a:rPr lang="en-US" dirty="0" smtClean="0"/>
              <a:t>As long as spam experiments do not dominate the truth, MC4 can filter them out. </a:t>
            </a:r>
          </a:p>
          <a:p>
            <a:r>
              <a:rPr lang="en-US" dirty="0" smtClean="0"/>
              <a:t>Ad-hoc, no clear principles behind the method.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MCT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Instead of using 0, or 1 for        , it defines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where      is the number of times </a:t>
            </a:r>
            <a:r>
              <a:rPr lang="en-US" dirty="0" err="1" smtClean="0"/>
              <a:t>i</a:t>
            </a:r>
            <a:r>
              <a:rPr lang="en-US" dirty="0" smtClean="0"/>
              <a:t> ranked before j.</a:t>
            </a:r>
            <a:endParaRPr lang="en-US" dirty="0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6324600" y="1455868"/>
          <a:ext cx="715617" cy="677732"/>
        </p:xfrm>
        <a:graphic>
          <a:graphicData uri="http://schemas.openxmlformats.org/presentationml/2006/ole">
            <p:oleObj spid="_x0000_s8194" name="Equation" r:id="rId3" imgW="253800" imgH="241200" progId="Equation.DSMT4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038475" y="1981200"/>
          <a:ext cx="2219325" cy="677863"/>
        </p:xfrm>
        <a:graphic>
          <a:graphicData uri="http://schemas.openxmlformats.org/presentationml/2006/ole">
            <p:oleObj spid="_x0000_s8195" name="Equation" r:id="rId4" imgW="787320" imgH="241200" progId="Equation.DSMT4">
              <p:embed/>
            </p:oleObj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044825" y="2529840"/>
          <a:ext cx="536575" cy="677863"/>
        </p:xfrm>
        <a:graphic>
          <a:graphicData uri="http://schemas.openxmlformats.org/presentationml/2006/ole">
            <p:oleObj spid="_x0000_s8196" name="Equation" r:id="rId5" imgW="190440" imgH="241200" progId="Equation.DSMT4">
              <p:embed/>
            </p:oleObj>
          </a:graphicData>
        </a:graphic>
      </p:graphicFrame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657600" y="3429000"/>
            <a:ext cx="4803612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3124200"/>
            <a:ext cx="3544186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62"/>
          </a:xfrm>
        </p:spPr>
        <p:txBody>
          <a:bodyPr/>
          <a:lstStyle/>
          <a:p>
            <a:r>
              <a:rPr lang="en-US" dirty="0" smtClean="0"/>
              <a:t>A Bayesian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19200"/>
            <a:ext cx="7498080" cy="4800600"/>
          </a:xfrm>
        </p:spPr>
        <p:txBody>
          <a:bodyPr/>
          <a:lstStyle/>
          <a:p>
            <a:r>
              <a:rPr lang="en-US" dirty="0" smtClean="0"/>
              <a:t>We introduce D as an indicator vector indicating which of the candidates are among the true targets: </a:t>
            </a:r>
          </a:p>
          <a:p>
            <a:pPr lvl="1"/>
            <a:r>
              <a:rPr lang="en-US" dirty="0" smtClean="0"/>
              <a:t>          if the </a:t>
            </a:r>
            <a:r>
              <a:rPr lang="en-US" dirty="0" err="1" smtClean="0"/>
              <a:t>i</a:t>
            </a:r>
            <a:r>
              <a:rPr lang="en-US" i="1" dirty="0" err="1" smtClean="0"/>
              <a:t>th</a:t>
            </a:r>
            <a:r>
              <a:rPr lang="en-US" dirty="0" smtClean="0"/>
              <a:t> gene is one of the targets, 0 otherwise.  Prior  </a:t>
            </a:r>
          </a:p>
          <a:p>
            <a:pPr lvl="1"/>
            <a:r>
              <a:rPr lang="en-US" dirty="0" smtClean="0"/>
              <a:t>The joint probability: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069592" y="2743200"/>
          <a:ext cx="892674" cy="515937"/>
        </p:xfrm>
        <a:graphic>
          <a:graphicData uri="http://schemas.openxmlformats.org/presentationml/2006/ole">
            <p:oleObj spid="_x0000_s9219" name="Equation" r:id="rId5" imgW="393480" imgH="228600" progId="Equation.DSMT4">
              <p:embed/>
            </p:oleObj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895600" y="4267200"/>
          <a:ext cx="5427663" cy="716216"/>
        </p:xfrm>
        <a:graphic>
          <a:graphicData uri="http://schemas.openxmlformats.org/presentationml/2006/ole">
            <p:oleObj spid="_x0000_s9220" name="Equation" r:id="rId6" imgW="2781000" imgH="368280" progId="Equation.DSMT4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905000" y="5029200"/>
            <a:ext cx="617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where                           is the rank list from the </a:t>
            </a:r>
            <a:r>
              <a:rPr lang="en-US" sz="2400" dirty="0" err="1" smtClean="0"/>
              <a:t>jth</a:t>
            </a:r>
            <a:r>
              <a:rPr lang="en-US" sz="2400" dirty="0" smtClean="0"/>
              <a:t> experiment</a:t>
            </a:r>
            <a:endParaRPr lang="en-US" sz="2400" dirty="0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971800" y="5105400"/>
          <a:ext cx="1981200" cy="403881"/>
        </p:xfrm>
        <a:graphic>
          <a:graphicData uri="http://schemas.openxmlformats.org/presentationml/2006/ole">
            <p:oleObj spid="_x0000_s9221" name="Equation" r:id="rId7" imgW="1180800" imgH="2412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14400"/>
            <a:ext cx="7498080" cy="5334000"/>
          </a:xfrm>
        </p:spPr>
        <p:txBody>
          <a:bodyPr/>
          <a:lstStyle/>
          <a:p>
            <a:r>
              <a:rPr lang="en-US" dirty="0" smtClean="0"/>
              <a:t>Given </a:t>
            </a:r>
            <a:r>
              <a:rPr lang="en-US" i="1" dirty="0" smtClean="0"/>
              <a:t>D</a:t>
            </a:r>
            <a:r>
              <a:rPr lang="en-US" dirty="0" smtClean="0"/>
              <a:t>, we decompose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j</a:t>
            </a:r>
            <a:r>
              <a:rPr lang="en-US" dirty="0" smtClean="0"/>
              <a:t> into 3 parts:</a:t>
            </a:r>
          </a:p>
          <a:p>
            <a:pPr lvl="1"/>
            <a:r>
              <a:rPr lang="en-US" dirty="0" smtClean="0"/>
              <a:t>     , the relative ranks within the “null genes”, i.e., with</a:t>
            </a:r>
          </a:p>
          <a:p>
            <a:pPr lvl="1"/>
            <a:r>
              <a:rPr lang="en-US" dirty="0" smtClean="0"/>
              <a:t>     , the relative ranks within “targets”, i.e., with  </a:t>
            </a:r>
          </a:p>
          <a:p>
            <a:pPr lvl="1"/>
            <a:r>
              <a:rPr lang="en-US" dirty="0" smtClean="0"/>
              <a:t>     , the relative ranks of each target among the null genes.</a:t>
            </a:r>
            <a:endParaRPr lang="en-US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153920" y="1371600"/>
          <a:ext cx="548640" cy="685800"/>
        </p:xfrm>
        <a:graphic>
          <a:graphicData uri="http://schemas.openxmlformats.org/presentationml/2006/ole">
            <p:oleObj spid="_x0000_s10242" name="Equation" r:id="rId3" imgW="203040" imgH="253800" progId="Equation.DSMT4">
              <p:embed/>
            </p:oleObj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3352800" y="1905000"/>
          <a:ext cx="990600" cy="539974"/>
        </p:xfrm>
        <a:graphic>
          <a:graphicData uri="http://schemas.openxmlformats.org/presentationml/2006/ole">
            <p:oleObj spid="_x0000_s10243" name="Equation" r:id="rId4" imgW="419040" imgH="228600" progId="Equation.DSMT4">
              <p:embed/>
            </p:oleObj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154238" y="2286000"/>
          <a:ext cx="512762" cy="685800"/>
        </p:xfrm>
        <a:graphic>
          <a:graphicData uri="http://schemas.openxmlformats.org/presentationml/2006/ole">
            <p:oleObj spid="_x0000_s10244" name="Equation" r:id="rId5" imgW="190440" imgH="253800" progId="Equation.DSMT4">
              <p:embed/>
            </p:oleObj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2895600" y="2889250"/>
          <a:ext cx="930275" cy="539750"/>
        </p:xfrm>
        <a:graphic>
          <a:graphicData uri="http://schemas.openxmlformats.org/presentationml/2006/ole">
            <p:oleObj spid="_x0000_s10245" name="Equation" r:id="rId6" imgW="393480" imgH="228600" progId="Equation.DSMT4">
              <p:embed/>
            </p:oleObj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2065338" y="3352800"/>
          <a:ext cx="650875" cy="685800"/>
        </p:xfrm>
        <a:graphic>
          <a:graphicData uri="http://schemas.openxmlformats.org/presentationml/2006/ole">
            <p:oleObj spid="_x0000_s10246" name="Equation" r:id="rId7" imgW="241200" imgH="2538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3489" y="1600200"/>
            <a:ext cx="6422572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Decompose the likelihood</a:t>
            </a:r>
            <a:endParaRPr lang="en-US" dirty="0"/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300162"/>
            <a:ext cx="7145656" cy="487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2890" y="1524000"/>
            <a:ext cx="8029937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law?</a:t>
            </a:r>
            <a:endParaRPr lang="en-US" dirty="0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5391" y="1509713"/>
            <a:ext cx="6835210" cy="458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4051" y="1524000"/>
            <a:ext cx="8009923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Motivations</a:t>
            </a:r>
          </a:p>
          <a:p>
            <a:r>
              <a:rPr lang="en-US" dirty="0" smtClean="0"/>
              <a:t>Methods Review</a:t>
            </a:r>
          </a:p>
          <a:p>
            <a:pPr lvl="1"/>
            <a:r>
              <a:rPr lang="en-US" dirty="0" smtClean="0"/>
              <a:t>Classics: </a:t>
            </a:r>
            <a:r>
              <a:rPr lang="en-US" dirty="0" err="1" smtClean="0"/>
              <a:t>SumRank</a:t>
            </a:r>
            <a:r>
              <a:rPr lang="en-US" dirty="0" smtClean="0"/>
              <a:t>, Fisher, </a:t>
            </a:r>
            <a:r>
              <a:rPr lang="en-US" dirty="0" err="1" smtClean="0"/>
              <a:t>InvZ</a:t>
            </a:r>
            <a:endParaRPr lang="en-US" dirty="0" smtClean="0"/>
          </a:p>
          <a:p>
            <a:pPr lvl="1"/>
            <a:r>
              <a:rPr lang="en-US" dirty="0" smtClean="0"/>
              <a:t>State transition method: MC4, MCT</a:t>
            </a:r>
          </a:p>
          <a:p>
            <a:r>
              <a:rPr lang="en-US" dirty="0" smtClean="0"/>
              <a:t>Bayesian model for the ranks </a:t>
            </a:r>
          </a:p>
          <a:p>
            <a:pPr lvl="1"/>
            <a:r>
              <a:rPr lang="en-US" dirty="0" smtClean="0"/>
              <a:t>power laws</a:t>
            </a:r>
          </a:p>
          <a:p>
            <a:pPr lvl="1"/>
            <a:r>
              <a:rPr lang="en-US" dirty="0" smtClean="0"/>
              <a:t>MCMC algorithm</a:t>
            </a:r>
          </a:p>
          <a:p>
            <a:r>
              <a:rPr lang="en-US" dirty="0" smtClean="0"/>
              <a:t>Simulation results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638288" cy="1143000"/>
          </a:xfrm>
        </p:spPr>
        <p:txBody>
          <a:bodyPr/>
          <a:lstStyle/>
          <a:p>
            <a:r>
              <a:rPr lang="en-US" dirty="0" smtClean="0"/>
              <a:t>An MCMC algorithm</a:t>
            </a:r>
            <a:endParaRPr lang="en-US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2918" y="1752600"/>
            <a:ext cx="7445829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Study 1</a:t>
            </a:r>
            <a:endParaRPr lang="en-US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9403" y="1524000"/>
            <a:ext cx="703724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 positives in top 20:</a:t>
            </a:r>
            <a:endParaRPr lang="en-US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6025" y="2286000"/>
            <a:ext cx="801797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Inferred qualities of the experiments</a:t>
            </a:r>
            <a:endParaRPr lang="en-US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0614" y="1672571"/>
            <a:ext cx="7584786" cy="5031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9501" y="1143000"/>
            <a:ext cx="6892089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1857" y="1143000"/>
            <a:ext cx="7873359" cy="533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5030" y="1066800"/>
            <a:ext cx="7217970" cy="563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295400"/>
            <a:ext cx="7899124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Simulation 2: power of the spam filtering experiments</a:t>
            </a:r>
            <a:endParaRPr lang="en-US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514600"/>
            <a:ext cx="8001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60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232050"/>
            <a:ext cx="6917294" cy="539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305800" cy="4754563"/>
          </a:xfrm>
        </p:spPr>
        <p:txBody>
          <a:bodyPr/>
          <a:lstStyle/>
          <a:p>
            <a:r>
              <a:rPr lang="en-US" b="1" dirty="0" smtClean="0"/>
              <a:t>Goal</a:t>
            </a:r>
            <a:r>
              <a:rPr lang="en-US" sz="3600" b="1" dirty="0" smtClean="0"/>
              <a:t>: </a:t>
            </a:r>
            <a:r>
              <a:rPr lang="en-US" dirty="0" smtClean="0"/>
              <a:t>to combine </a:t>
            </a:r>
            <a:r>
              <a:rPr lang="en-US" dirty="0"/>
              <a:t>rank lists from multiple experiments </a:t>
            </a:r>
            <a:r>
              <a:rPr lang="en-US" dirty="0" smtClean="0"/>
              <a:t>to obtain a “most reliable” list of candidates.  </a:t>
            </a:r>
            <a:endParaRPr lang="en-US" dirty="0" smtClean="0"/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Combine ranking results from different judges</a:t>
            </a:r>
          </a:p>
          <a:p>
            <a:pPr lvl="1"/>
            <a:r>
              <a:rPr lang="en-US" dirty="0" smtClean="0"/>
              <a:t>Combine biological evidences to rank the relevance of genes to a certain disease</a:t>
            </a:r>
          </a:p>
          <a:p>
            <a:pPr lvl="1"/>
            <a:r>
              <a:rPr lang="en-US" dirty="0" smtClean="0"/>
              <a:t>Combine different genomic experiment results for a similar biological setup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925701"/>
            <a:ext cx="7239000" cy="5661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848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The Bayesian method is robust, and performs especially well when the data is noisy and experiments have varying qualities</a:t>
            </a:r>
          </a:p>
          <a:p>
            <a:r>
              <a:rPr lang="en-US" dirty="0" smtClean="0"/>
              <a:t>The Fisher’s works quite well in most cases, seems rather robust to noisy experiments</a:t>
            </a:r>
          </a:p>
          <a:p>
            <a:r>
              <a:rPr lang="en-US" dirty="0" smtClean="0"/>
              <a:t>The MC-based methods worked surprisingly badly, with no exception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9408" y="198438"/>
            <a:ext cx="7498080" cy="1143000"/>
          </a:xfrm>
        </p:spPr>
        <p:txBody>
          <a:bodyPr/>
          <a:lstStyle/>
          <a:p>
            <a:r>
              <a:rPr lang="en-US" dirty="0" smtClean="0"/>
              <a:t>Data – the rank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7866888" cy="5181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ranks of </a:t>
            </a:r>
            <a:r>
              <a:rPr lang="en-US" sz="2800" i="1" dirty="0" smtClean="0"/>
              <a:t>N</a:t>
            </a:r>
            <a:r>
              <a:rPr lang="en-US" sz="2800" dirty="0" smtClean="0"/>
              <a:t> “genes” in </a:t>
            </a:r>
            <a:r>
              <a:rPr lang="en-US" sz="2800" i="1" dirty="0" smtClean="0"/>
              <a:t>M</a:t>
            </a:r>
            <a:r>
              <a:rPr lang="en-US" sz="2800" dirty="0" smtClean="0"/>
              <a:t> experiments.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Questions of interest:</a:t>
            </a:r>
          </a:p>
          <a:p>
            <a:pPr lvl="1"/>
            <a:r>
              <a:rPr lang="en-US" sz="2400" dirty="0" smtClean="0"/>
              <a:t>How many genes are “true” targets (e.g., truly differentially expressed, or truly involved in a certain biological function)</a:t>
            </a:r>
          </a:p>
          <a:p>
            <a:pPr lvl="1"/>
            <a:r>
              <a:rPr lang="en-US" sz="2400" dirty="0" smtClean="0"/>
              <a:t>Who are they?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752600"/>
            <a:ext cx="6719206" cy="2351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295400"/>
            <a:ext cx="7638288" cy="4953000"/>
          </a:xfrm>
        </p:spPr>
        <p:txBody>
          <a:bodyPr/>
          <a:lstStyle/>
          <a:p>
            <a:r>
              <a:rPr lang="en-US" dirty="0" smtClean="0"/>
              <a:t>Full rank list versus partial rank list</a:t>
            </a:r>
          </a:p>
          <a:p>
            <a:pPr lvl="1"/>
            <a:r>
              <a:rPr lang="en-US" dirty="0" smtClean="0"/>
              <a:t>Sometimes we can only “reliably” rank the top k candidates (genes)</a:t>
            </a:r>
          </a:p>
          <a:p>
            <a:r>
              <a:rPr lang="en-US" dirty="0" smtClean="0"/>
              <a:t>The quality of the ranking results can vary greatly from experiment (judge) to experiment (judge)</a:t>
            </a:r>
          </a:p>
          <a:p>
            <a:r>
              <a:rPr lang="en-US" dirty="0" smtClean="0"/>
              <a:t>There are also “spam” experiments that give high ranks to certain candidates because of some other reasons (bribes)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498080" cy="1143000"/>
          </a:xfrm>
        </p:spPr>
        <p:txBody>
          <a:bodyPr/>
          <a:lstStyle/>
          <a:p>
            <a:r>
              <a:rPr lang="en-US" dirty="0" smtClean="0"/>
              <a:t>Some available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8019288" cy="5029200"/>
          </a:xfrm>
        </p:spPr>
        <p:txBody>
          <a:bodyPr/>
          <a:lstStyle/>
          <a:p>
            <a:r>
              <a:rPr lang="en-US" dirty="0" smtClean="0"/>
              <a:t>Related to the methods for combining multiple p-values: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65437" y="2438400"/>
            <a:ext cx="7978563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Corresponding methods for ranks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848600" cy="4800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Under H</a:t>
            </a:r>
            <a:r>
              <a:rPr lang="en-US" sz="2800" baseline="-25000" dirty="0" smtClean="0"/>
              <a:t>0</a:t>
            </a:r>
            <a:r>
              <a:rPr lang="en-US" sz="2800" dirty="0" smtClean="0"/>
              <a:t>, each candidate’s rank is uniformly distributed in {1,…,N}. Hence, the p-value for a gene ranked at the </a:t>
            </a:r>
            <a:r>
              <a:rPr lang="en-US" sz="2800" i="1" dirty="0" err="1" smtClean="0"/>
              <a:t>k</a:t>
            </a:r>
            <a:r>
              <a:rPr lang="en-US" sz="2800" baseline="30000" dirty="0" err="1" smtClean="0"/>
              <a:t>th</a:t>
            </a:r>
            <a:r>
              <a:rPr lang="en-US" sz="2800" dirty="0" smtClean="0"/>
              <a:t> place has a p-value </a:t>
            </a:r>
            <a:r>
              <a:rPr lang="en-US" sz="2800" i="1" dirty="0" smtClean="0"/>
              <a:t>k/N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Hence the previous 3 methods correspond to</a:t>
            </a:r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376613"/>
            <a:ext cx="5224044" cy="25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these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Experiments are treated equally, which is sometimes undesirable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2819400"/>
            <a:ext cx="6872037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Transition matrix method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err="1" smtClean="0"/>
              <a:t>google</a:t>
            </a:r>
            <a:r>
              <a:rPr lang="en-US" dirty="0" smtClean="0"/>
              <a:t> inspired?)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981200"/>
            <a:ext cx="7562088" cy="4343400"/>
          </a:xfrm>
        </p:spPr>
        <p:txBody>
          <a:bodyPr/>
          <a:lstStyle/>
          <a:p>
            <a:r>
              <a:rPr lang="en-US" dirty="0" smtClean="0"/>
              <a:t>Treat each gene as a node. P(</a:t>
            </a:r>
            <a:r>
              <a:rPr lang="en-US" i="1" dirty="0" err="1" smtClean="0"/>
              <a:t>i</a:t>
            </a:r>
            <a:r>
              <a:rPr lang="en-US" dirty="0" err="1" smtClean="0"/>
              <a:t>,</a:t>
            </a:r>
            <a:r>
              <a:rPr lang="en-US" i="1" dirty="0" err="1" smtClean="0"/>
              <a:t>j</a:t>
            </a:r>
            <a:r>
              <a:rPr lang="en-US" dirty="0" smtClean="0"/>
              <a:t>) is the transition probabilities from </a:t>
            </a:r>
            <a:r>
              <a:rPr lang="en-US" i="1" dirty="0" err="1" smtClean="0"/>
              <a:t>i</a:t>
            </a:r>
            <a:r>
              <a:rPr lang="en-US" dirty="0" smtClean="0"/>
              <a:t> to </a:t>
            </a:r>
            <a:r>
              <a:rPr lang="en-US" i="1" dirty="0" smtClean="0"/>
              <a:t>j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The stationary distribution is given by</a:t>
            </a:r>
          </a:p>
          <a:p>
            <a:endParaRPr lang="en-US" dirty="0" smtClean="0"/>
          </a:p>
          <a:p>
            <a:r>
              <a:rPr lang="en-US" dirty="0" smtClean="0"/>
              <a:t>The importance of each candidate is ranked by </a:t>
            </a:r>
            <a:r>
              <a:rPr lang="en-US" dirty="0" smtClean="0">
                <a:sym typeface="Symbol"/>
              </a:rPr>
              <a:t></a:t>
            </a:r>
            <a:endParaRPr lang="en-US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2971800"/>
            <a:ext cx="3048000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38600" y="4114800"/>
          <a:ext cx="1916905" cy="547687"/>
        </p:xfrm>
        <a:graphic>
          <a:graphicData uri="http://schemas.openxmlformats.org/presentationml/2006/ole">
            <p:oleObj spid="_x0000_s6147" name="Equation" r:id="rId4" imgW="622080" imgH="177480" progId="Equation.DSMT4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183</TotalTime>
  <Words>635</Words>
  <Application>Microsoft Office PowerPoint</Application>
  <PresentationFormat>On-screen Show (4:3)</PresentationFormat>
  <Paragraphs>83</Paragraphs>
  <Slides>31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Solstice</vt:lpstr>
      <vt:lpstr>MathType 5.0 Equation</vt:lpstr>
      <vt:lpstr>A Bayesian Method for Rank Agreggation</vt:lpstr>
      <vt:lpstr>Outline of the talk</vt:lpstr>
      <vt:lpstr>Motivations</vt:lpstr>
      <vt:lpstr>Data – the rank matrix</vt:lpstr>
      <vt:lpstr>Challenges</vt:lpstr>
      <vt:lpstr>Some available methods</vt:lpstr>
      <vt:lpstr>Corresponding methods for ranks</vt:lpstr>
      <vt:lpstr>Problems with these methods</vt:lpstr>
      <vt:lpstr>Transition matrix method  (google inspired?)</vt:lpstr>
      <vt:lpstr>MC4 algorithm</vt:lpstr>
      <vt:lpstr>Comments</vt:lpstr>
      <vt:lpstr>MCT algorithm</vt:lpstr>
      <vt:lpstr>A Bayesian model</vt:lpstr>
      <vt:lpstr>Slide 14</vt:lpstr>
      <vt:lpstr>Example</vt:lpstr>
      <vt:lpstr>Decompose the likelihood</vt:lpstr>
      <vt:lpstr>Slide 17</vt:lpstr>
      <vt:lpstr>Power law?</vt:lpstr>
      <vt:lpstr>Slide 19</vt:lpstr>
      <vt:lpstr>An MCMC algorithm</vt:lpstr>
      <vt:lpstr>Simulation Study 1</vt:lpstr>
      <vt:lpstr>True positives in top 20:</vt:lpstr>
      <vt:lpstr>Inferred qualities of the experiments</vt:lpstr>
      <vt:lpstr>Slide 24</vt:lpstr>
      <vt:lpstr>Slide 25</vt:lpstr>
      <vt:lpstr>Slide 26</vt:lpstr>
      <vt:lpstr>Slide 27</vt:lpstr>
      <vt:lpstr>Simulation 2: power of the spam filtering experiments</vt:lpstr>
      <vt:lpstr>Slide 29</vt:lpstr>
      <vt:lpstr>Slide 30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Bayesian Method for Rank Agreggation</dc:title>
  <dc:creator>Jun Liu</dc:creator>
  <cp:lastModifiedBy>Jun Liu</cp:lastModifiedBy>
  <cp:revision>28</cp:revision>
  <dcterms:created xsi:type="dcterms:W3CDTF">2010-07-06T19:24:33Z</dcterms:created>
  <dcterms:modified xsi:type="dcterms:W3CDTF">2010-07-06T22:27:51Z</dcterms:modified>
</cp:coreProperties>
</file>